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396" r:id="rId3"/>
    <p:sldId id="398" r:id="rId4"/>
    <p:sldId id="399" r:id="rId5"/>
    <p:sldId id="400" r:id="rId6"/>
    <p:sldId id="401" r:id="rId7"/>
    <p:sldId id="397" r:id="rId8"/>
    <p:sldId id="270" r:id="rId9"/>
  </p:sldIdLst>
  <p:sldSz cx="9906000" cy="6858000" type="A4"/>
  <p:notesSz cx="6858000" cy="9144000"/>
  <p:defaultTextStyle>
    <a:defPPr>
      <a:defRPr lang="ru-RU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2">
          <p15:clr>
            <a:srgbClr val="A4A3A4"/>
          </p15:clr>
        </p15:guide>
        <p15:guide id="2" pos="55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6724"/>
    <a:srgbClr val="E62B25"/>
    <a:srgbClr val="F99B1C"/>
    <a:srgbClr val="F18420"/>
    <a:srgbClr val="E78E24"/>
    <a:srgbClr val="FFFF00"/>
    <a:srgbClr val="951A1D"/>
    <a:srgbClr val="921A1D"/>
    <a:srgbClr val="FE7D19"/>
    <a:srgbClr val="903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249" autoAdjust="0"/>
  </p:normalViewPr>
  <p:slideViewPr>
    <p:cSldViewPr snapToGrid="0">
      <p:cViewPr varScale="1">
        <p:scale>
          <a:sx n="101" d="100"/>
          <a:sy n="101" d="100"/>
        </p:scale>
        <p:origin x="1674" y="108"/>
      </p:cViewPr>
      <p:guideLst>
        <p:guide orient="horz" pos="812"/>
        <p:guide pos="558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CAD1885-E098-4B7A-990F-592BFF924F96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29191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45306-B2CB-4645-898C-C2FCC6886318}" type="datetimeFigureOut">
              <a:rPr lang="ru-RU" smtClean="0"/>
              <a:pPr/>
              <a:t>15.12.2024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F20C5-343F-447E-95CE-BEBA09498CF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266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1</a:t>
            </a:fld>
            <a:endParaRPr lang="ru-RU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Определение</a:t>
            </a:r>
            <a:r>
              <a:rPr lang="ru-RU" dirty="0"/>
              <a:t>: Искусственный интеллект (ИИ) — это моделирование человеческого интеллекта в машинах, которые способны выполнять задачи, требующие логики, обучения и принятия решений.</a:t>
            </a:r>
            <a:r>
              <a:rPr lang="en-US" dirty="0"/>
              <a:t> </a:t>
            </a:r>
            <a:r>
              <a:rPr lang="ru-RU" b="1" dirty="0"/>
              <a:t>Ключевые характеристики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Машинное обучение</a:t>
            </a:r>
          </a:p>
          <a:p>
            <a:r>
              <a:rPr lang="ru-RU" dirty="0"/>
              <a:t>Обработка естественного языка (NLP)</a:t>
            </a:r>
          </a:p>
          <a:p>
            <a:r>
              <a:rPr lang="ru-RU" dirty="0"/>
              <a:t>Компьютерное зрение</a:t>
            </a:r>
          </a:p>
          <a:p>
            <a:r>
              <a:rPr lang="ru-RU" dirty="0"/>
              <a:t>Робототехника</a:t>
            </a:r>
          </a:p>
          <a:p>
            <a:endParaRPr lang="ru-RU" dirty="0"/>
          </a:p>
          <a:p>
            <a:pPr algn="l">
              <a:spcBef>
                <a:spcPct val="50000"/>
              </a:spcBef>
            </a:pPr>
            <a:r>
              <a:rPr lang="en-US" sz="12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Machine Learning</a:t>
            </a:r>
            <a:r>
              <a:rPr lang="ru-RU" sz="12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an area of artificial intelligence that uses algorithms trained on datasets</a:t>
            </a:r>
            <a:endParaRPr lang="en-US" sz="12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pPr algn="l">
              <a:spcBef>
                <a:spcPct val="50000"/>
              </a:spcBef>
            </a:pPr>
            <a:r>
              <a:rPr lang="en-US" sz="12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Natural Language Processing (NLP)</a:t>
            </a:r>
            <a:r>
              <a:rPr lang="ru-RU" sz="12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a field in machine learning dedicated to the recognition, generation and processing of spoken and written human speech.</a:t>
            </a:r>
            <a:endParaRPr lang="en-US" sz="12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pPr algn="l">
              <a:spcBef>
                <a:spcPct val="50000"/>
              </a:spcBef>
            </a:pPr>
            <a:r>
              <a:rPr lang="en-US" sz="12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Computer Vision</a:t>
            </a:r>
            <a:r>
              <a:rPr lang="ru-RU" sz="12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field of artificial intelligence, which is engaged in the creation of programs and systems that allow computers to analyze and understand visual information</a:t>
            </a:r>
            <a:endParaRPr lang="en-US" sz="12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pPr algn="l">
              <a:spcBef>
                <a:spcPct val="50000"/>
              </a:spcBef>
            </a:pPr>
            <a:r>
              <a:rPr lang="en-US" sz="12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Robotics</a:t>
            </a:r>
            <a:r>
              <a:rPr lang="ru-RU" sz="12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applied science engaged in the development of automated technical systems</a:t>
            </a:r>
            <a:endParaRPr lang="ru-RU" sz="12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endParaRPr lang="ru-RU" dirty="0"/>
          </a:p>
          <a:p>
            <a:r>
              <a:rPr lang="ru-RU" dirty="0"/>
              <a:t>Машинное обучение - это область искусственного интеллекта, в которой используются алгоритмы, обученные на основе наборов данных</a:t>
            </a:r>
          </a:p>
          <a:p>
            <a:r>
              <a:rPr lang="ru-RU" dirty="0"/>
              <a:t>Обработка естественного языка (NLP) - это область машинного обучения, посвященная распознаванию, генерации и обработке устной и письменной человеческой речи.</a:t>
            </a:r>
          </a:p>
          <a:p>
            <a:r>
              <a:rPr lang="ru-RU" dirty="0"/>
              <a:t>Компьютерное зрение - это область искусственного интеллекта, которая занимается созданием программ и систем, позволяющих компьютерам анализировать и понимать визуальную информацию</a:t>
            </a:r>
          </a:p>
          <a:p>
            <a:r>
              <a:rPr lang="ru-RU" dirty="0"/>
              <a:t>Робототехника - прикладная наука, занимающаяся разработкой автоматизированных технических систем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2</a:t>
            </a:fld>
            <a:endParaRPr lang="ru-RU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Здравоохранение</a:t>
            </a:r>
            <a:r>
              <a:rPr lang="ru-RU" dirty="0"/>
              <a:t>: ИИ помогает диагностировать заболевания, разрабатывать персонализированные методы лечения и новые </a:t>
            </a:r>
            <a:r>
              <a:rPr lang="ru-RU" dirty="0" err="1"/>
              <a:t>лекарства.</a:t>
            </a:r>
            <a:r>
              <a:rPr lang="ru-RU" b="1" dirty="0" err="1"/>
              <a:t>Образование</a:t>
            </a:r>
            <a:r>
              <a:rPr lang="ru-RU" dirty="0"/>
              <a:t>: ИИ обеспечивает адаптивные платформы обучения и виртуальных </a:t>
            </a:r>
            <a:r>
              <a:rPr lang="ru-RU" dirty="0" err="1"/>
              <a:t>наставников.</a:t>
            </a:r>
            <a:r>
              <a:rPr lang="ru-RU" b="1" dirty="0" err="1"/>
              <a:t>Финансы</a:t>
            </a:r>
            <a:r>
              <a:rPr lang="ru-RU" dirty="0"/>
              <a:t>: ИИ улучшает обнаружение мошенничества и автоматизирует </a:t>
            </a:r>
            <a:r>
              <a:rPr lang="ru-RU" dirty="0" err="1"/>
              <a:t>торговлю.</a:t>
            </a:r>
            <a:r>
              <a:rPr lang="ru-RU" b="1" dirty="0" err="1"/>
              <a:t>Транспорт</a:t>
            </a:r>
            <a:r>
              <a:rPr lang="ru-RU" dirty="0"/>
              <a:t>: Автономные транспортные средства и интеллектуальные системы управления дорожным </a:t>
            </a:r>
            <a:r>
              <a:rPr lang="ru-RU" dirty="0" err="1"/>
              <a:t>движением.</a:t>
            </a:r>
            <a:r>
              <a:rPr lang="ru-RU" b="1" dirty="0" err="1"/>
              <a:t>Развлечения</a:t>
            </a:r>
            <a:r>
              <a:rPr lang="ru-RU" dirty="0"/>
              <a:t>: Персонализированные рекомендации и создание контента.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3813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Преимущества</a:t>
            </a:r>
            <a:r>
              <a:rPr lang="ru-RU" dirty="0"/>
              <a:t>:</a:t>
            </a:r>
          </a:p>
          <a:p>
            <a:r>
              <a:rPr lang="ru-RU" dirty="0"/>
              <a:t>Эффективность и автоматизация</a:t>
            </a:r>
          </a:p>
          <a:p>
            <a:r>
              <a:rPr lang="ru-RU" dirty="0"/>
              <a:t>Снижение вероятности ошибок человека</a:t>
            </a:r>
          </a:p>
          <a:p>
            <a:r>
              <a:rPr lang="ru-RU" dirty="0"/>
              <a:t>Улучшение процесса принятия решений</a:t>
            </a:r>
          </a:p>
          <a:p>
            <a:r>
              <a:rPr lang="ru-RU" dirty="0"/>
              <a:t>Инновационные решения для сложных задач</a:t>
            </a:r>
          </a:p>
          <a:p>
            <a:r>
              <a:rPr lang="ru-RU" b="1" dirty="0"/>
              <a:t>Проблемы</a:t>
            </a:r>
            <a:r>
              <a:rPr lang="ru-RU" dirty="0"/>
              <a:t>:</a:t>
            </a:r>
          </a:p>
          <a:p>
            <a:r>
              <a:rPr lang="ru-RU" dirty="0"/>
              <a:t>Этические вопросы (например, предвзятость алгоритмов)</a:t>
            </a:r>
          </a:p>
          <a:p>
            <a:r>
              <a:rPr lang="ru-RU" dirty="0"/>
              <a:t>Проблемы конфиденциальности данных</a:t>
            </a:r>
          </a:p>
          <a:p>
            <a:r>
              <a:rPr lang="ru-RU" dirty="0"/>
              <a:t>Возможное сокращение рабочих мест</a:t>
            </a:r>
          </a:p>
          <a:p>
            <a:r>
              <a:rPr lang="ru-RU" dirty="0"/>
              <a:t>Зависимость от технологий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7467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b="1" dirty="0" err="1"/>
              <a:t>Прогнозы</a:t>
            </a:r>
            <a:r>
              <a:rPr lang="ru-RU" dirty="0" err="1"/>
              <a:t>:ИИ</a:t>
            </a:r>
            <a:r>
              <a:rPr lang="ru-RU" dirty="0"/>
              <a:t> улучшит творческие и производственные способности человека.</a:t>
            </a:r>
          </a:p>
          <a:p>
            <a:r>
              <a:rPr lang="ru-RU" dirty="0"/>
              <a:t>Появятся новые отрасли, основанные на ИИ.</a:t>
            </a:r>
          </a:p>
          <a:p>
            <a:r>
              <a:rPr lang="ru-RU" dirty="0"/>
              <a:t>Прогресс в создании общего ИИ может преобразить все аспекты жизни.</a:t>
            </a:r>
          </a:p>
          <a:p>
            <a:r>
              <a:rPr lang="ru-RU" b="1" dirty="0"/>
              <a:t>Призыв к </a:t>
            </a:r>
            <a:r>
              <a:rPr lang="ru-RU" b="1" dirty="0" err="1"/>
              <a:t>действию</a:t>
            </a:r>
            <a:r>
              <a:rPr lang="ru-RU" dirty="0" err="1"/>
              <a:t>:Осваивайте</a:t>
            </a:r>
            <a:r>
              <a:rPr lang="ru-RU" dirty="0"/>
              <a:t> ИИ ответственно.</a:t>
            </a:r>
          </a:p>
          <a:p>
            <a:r>
              <a:rPr lang="ru-RU" dirty="0"/>
              <a:t>Сосредоточьтесь на этичном развитии и регулировании.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4442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Умные ассистенты</a:t>
            </a:r>
            <a:r>
              <a:rPr lang="ru-RU" dirty="0"/>
              <a:t>: Устройства, такие как </a:t>
            </a:r>
            <a:r>
              <a:rPr lang="ru-RU" dirty="0" err="1"/>
              <a:t>Alexa</a:t>
            </a:r>
            <a:r>
              <a:rPr lang="ru-RU" dirty="0"/>
              <a:t>, </a:t>
            </a:r>
            <a:r>
              <a:rPr lang="ru-RU" dirty="0" err="1"/>
              <a:t>Siri</a:t>
            </a:r>
            <a:r>
              <a:rPr lang="ru-RU" dirty="0"/>
              <a:t> и </a:t>
            </a:r>
            <a:r>
              <a:rPr lang="ru-RU" dirty="0" err="1"/>
              <a:t>Google</a:t>
            </a:r>
            <a:r>
              <a:rPr lang="ru-RU" dirty="0"/>
              <a:t> </a:t>
            </a:r>
            <a:r>
              <a:rPr lang="ru-RU" dirty="0" err="1"/>
              <a:t>Assistant</a:t>
            </a:r>
            <a:r>
              <a:rPr lang="ru-RU" dirty="0"/>
              <a:t>, помогают в выполнении повседневных </a:t>
            </a:r>
            <a:r>
              <a:rPr lang="ru-RU" dirty="0" err="1"/>
              <a:t>задач.</a:t>
            </a:r>
            <a:r>
              <a:rPr lang="ru-RU" b="1" dirty="0" err="1"/>
              <a:t>Электронная</a:t>
            </a:r>
            <a:r>
              <a:rPr lang="ru-RU" b="1" dirty="0"/>
              <a:t> коммерция</a:t>
            </a:r>
            <a:r>
              <a:rPr lang="ru-RU" dirty="0"/>
              <a:t>: ИИ обеспечивает рекомендации товаров и персонализированный опыт </a:t>
            </a:r>
            <a:r>
              <a:rPr lang="ru-RU" dirty="0" err="1"/>
              <a:t>покупок.</a:t>
            </a:r>
            <a:r>
              <a:rPr lang="ru-RU" b="1" dirty="0" err="1"/>
              <a:t>Социальные</a:t>
            </a:r>
            <a:r>
              <a:rPr lang="ru-RU" b="1" dirty="0"/>
              <a:t> сети</a:t>
            </a:r>
            <a:r>
              <a:rPr lang="ru-RU" dirty="0"/>
              <a:t>: Алгоритмы создают подборки контента и выявляют вредоносные </a:t>
            </a:r>
            <a:r>
              <a:rPr lang="ru-RU" dirty="0" err="1"/>
              <a:t>публикации.</a:t>
            </a:r>
            <a:r>
              <a:rPr lang="ru-RU" b="1" dirty="0" err="1"/>
              <a:t>Умный</a:t>
            </a:r>
            <a:r>
              <a:rPr lang="ru-RU" b="1" dirty="0"/>
              <a:t> дом</a:t>
            </a:r>
            <a:r>
              <a:rPr lang="ru-RU" dirty="0"/>
              <a:t>: Устройства с ИИ, такие как умные термостаты и системы </a:t>
            </a:r>
            <a:r>
              <a:rPr lang="ru-RU" dirty="0" err="1"/>
              <a:t>безопасности.</a:t>
            </a:r>
            <a:r>
              <a:rPr lang="ru-RU" b="1" dirty="0" err="1"/>
              <a:t>Перевод</a:t>
            </a:r>
            <a:r>
              <a:rPr lang="ru-RU" b="1" dirty="0"/>
              <a:t> языков</a:t>
            </a:r>
            <a:r>
              <a:rPr lang="ru-RU" dirty="0"/>
              <a:t>: Приложения для мгновенного перевода упрощают глобальное общение.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9221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F20C5-343F-447E-95CE-BEBA09498CFE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7480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2950" y="2130425"/>
            <a:ext cx="84201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741858-E3CA-4C30-9D94-B3E7454F7347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E355F6-8B83-4D65-896D-3EEBFD751116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058025" y="609600"/>
            <a:ext cx="2105025" cy="54864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42950" y="609600"/>
            <a:ext cx="6162675" cy="54864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CA39E0-91F1-4BC9-BE67-AB32F1E71E63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933E49-F42B-4B24-8ECA-067FDC6D3F0A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DD68EA-4154-45CC-BBE3-438B7F56B3E5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742950" y="1981200"/>
            <a:ext cx="41338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029200" y="1981200"/>
            <a:ext cx="41338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269AF0C-A13A-461F-987E-CD43E91FF7F6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0306DE-A36F-4B98-B5B7-872FDA113A29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233BCCF-00E1-43E0-A013-7B74FDB6F766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7F3A33-6A4A-4395-8324-C6DCD486F135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DF35FE-C004-4173-8268-FCF9B3B392AF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75E57B-67AF-45F9-A9C5-5C088F397C07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42950" y="609600"/>
            <a:ext cx="84201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42950" y="1981200"/>
            <a:ext cx="84201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42950" y="6248400"/>
            <a:ext cx="20637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/>
            </a:lvl1pPr>
          </a:lstStyle>
          <a:p>
            <a:endParaRPr lang="ru-RU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84550" y="6248400"/>
            <a:ext cx="31369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ru-RU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99300" y="6248400"/>
            <a:ext cx="20637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28654A06-2576-4317-9918-DE5666745605}" type="slidenum">
              <a:rPr lang="ru-RU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47" y="775717"/>
            <a:ext cx="2540005" cy="790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Прямоугольник 7"/>
          <p:cNvSpPr>
            <a:spLocks noChangeArrowheads="1"/>
          </p:cNvSpPr>
          <p:nvPr/>
        </p:nvSpPr>
        <p:spPr bwMode="auto">
          <a:xfrm flipH="1">
            <a:off x="-4" y="2842100"/>
            <a:ext cx="3079561" cy="1173799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dirty="0"/>
          </a:p>
        </p:txBody>
      </p:sp>
      <p:sp>
        <p:nvSpPr>
          <p:cNvPr id="2071" name="Text Box 23"/>
          <p:cNvSpPr txBox="1">
            <a:spLocks noChangeArrowheads="1"/>
          </p:cNvSpPr>
          <p:nvPr/>
        </p:nvSpPr>
        <p:spPr bwMode="auto">
          <a:xfrm>
            <a:off x="3187901" y="3036584"/>
            <a:ext cx="6098108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1800" dirty="0">
                <a:solidFill>
                  <a:srgbClr val="C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Artificial Intelligence</a:t>
            </a:r>
          </a:p>
          <a:p>
            <a:pPr algn="l">
              <a:spcBef>
                <a:spcPct val="50000"/>
              </a:spcBef>
            </a:pPr>
            <a:r>
              <a:rPr lang="en-US" sz="1800" dirty="0">
                <a:solidFill>
                  <a:srgbClr val="C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And Its Impact on Various Areas of Life</a:t>
            </a:r>
            <a:endParaRPr lang="ru-RU" sz="1800" dirty="0">
              <a:solidFill>
                <a:srgbClr val="C0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" name="Text Box 23">
            <a:extLst>
              <a:ext uri="{FF2B5EF4-FFF2-40B4-BE49-F238E27FC236}">
                <a16:creationId xmlns:a16="http://schemas.microsoft.com/office/drawing/2014/main" id="{A70EC62F-9EA3-41A7-A6F9-816FC6367F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6530" y="5315969"/>
            <a:ext cx="6098108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1400" dirty="0">
                <a:solidFill>
                  <a:srgbClr val="C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Performed by Sokolov D.A.</a:t>
            </a:r>
          </a:p>
          <a:p>
            <a:pPr algn="l">
              <a:spcBef>
                <a:spcPct val="50000"/>
              </a:spcBef>
            </a:pPr>
            <a:r>
              <a:rPr lang="en-US" sz="1400" dirty="0">
                <a:solidFill>
                  <a:srgbClr val="C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The Ik-721 group </a:t>
            </a:r>
          </a:p>
          <a:p>
            <a:pPr algn="l">
              <a:spcBef>
                <a:spcPct val="50000"/>
              </a:spcBef>
            </a:pPr>
            <a:r>
              <a:rPr lang="en-US" sz="1400" dirty="0">
                <a:solidFill>
                  <a:srgbClr val="C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15.12.2024</a:t>
            </a:r>
            <a:endParaRPr lang="ru-RU" sz="1400" dirty="0">
              <a:solidFill>
                <a:srgbClr val="C0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0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b="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120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674" y="1356468"/>
            <a:ext cx="4466500" cy="4093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Artificial Intelligence (AI) refers to the -  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simulation of human intelligence in machines that can perform tasks requiring reasoning, learning, and decision-making.</a:t>
            </a:r>
          </a:p>
          <a:p>
            <a:pPr algn="l">
              <a:spcBef>
                <a:spcPct val="50000"/>
              </a:spcBef>
            </a:pPr>
            <a:endParaRPr lang="en-US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The main directions:</a:t>
            </a:r>
          </a:p>
          <a:p>
            <a:pPr algn="l">
              <a:spcBef>
                <a:spcPct val="50000"/>
              </a:spcBef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Machine Learning</a:t>
            </a:r>
          </a:p>
          <a:p>
            <a:pPr algn="l">
              <a:spcBef>
                <a:spcPct val="50000"/>
              </a:spcBef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Natural Language Processing (NLP)</a:t>
            </a:r>
          </a:p>
          <a:p>
            <a:pPr algn="l">
              <a:spcBef>
                <a:spcPct val="50000"/>
              </a:spcBef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Computer Vision</a:t>
            </a:r>
          </a:p>
          <a:p>
            <a:pPr algn="l">
              <a:spcBef>
                <a:spcPct val="50000"/>
              </a:spcBef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Robotics</a:t>
            </a: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9120" y="1126250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034" y="641222"/>
            <a:ext cx="84861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b="1" dirty="0">
                <a:solidFill>
                  <a:srgbClr val="C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What is Artificial Intelligence?</a:t>
            </a:r>
            <a:endParaRPr lang="ru-RU" b="1" dirty="0">
              <a:solidFill>
                <a:srgbClr val="C0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D75A8DC-9753-437C-9BD9-1D83CC164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4499" y="2035177"/>
            <a:ext cx="2433301" cy="2017115"/>
          </a:xfrm>
          <a:prstGeom prst="round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F80E389-C4C5-4557-A968-DB98586F83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2711" y="3721266"/>
            <a:ext cx="2323576" cy="2131600"/>
          </a:xfrm>
          <a:prstGeom prst="round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A848975-104B-4182-9F6D-BD98472711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1674" y="1356468"/>
            <a:ext cx="1914001" cy="1686089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55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0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b="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120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674" y="1356468"/>
            <a:ext cx="4466500" cy="4093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Healthcare: 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AI assists in diagnosing diseases, personalized medicine, and drug discovery.</a:t>
            </a:r>
          </a:p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Education: 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AI enables adaptive learning platforms and virtual tutors.</a:t>
            </a:r>
          </a:p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Finance: 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AI improves fraud detection and automates trading.</a:t>
            </a:r>
          </a:p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Transportation: 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Autonomous vehicles and smart traffic systems.</a:t>
            </a:r>
          </a:p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Entertainment: 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Personalized recommendations and content creation.</a:t>
            </a: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9120" y="1126250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034" y="641222"/>
            <a:ext cx="84861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b="1" dirty="0">
                <a:solidFill>
                  <a:srgbClr val="C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Impact on Industries</a:t>
            </a:r>
            <a:endParaRPr lang="ru-RU" b="1" dirty="0">
              <a:solidFill>
                <a:srgbClr val="C0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D19DC4-5026-43AF-B2E2-C4A6619A2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8385" y="1841076"/>
            <a:ext cx="4106890" cy="3124212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119089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0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b="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120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674" y="1356468"/>
            <a:ext cx="4466500" cy="5170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Advantages: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Efficiency and automation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Reduced human error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Better decision-making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Innovative solutions in complex tasks</a:t>
            </a:r>
          </a:p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Challenges: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Ethical concerns (e.g., bias in algorithms)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Data privacy issues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Potential job displacement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Dependency on technology</a:t>
            </a: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9120" y="1126250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034" y="641222"/>
            <a:ext cx="84861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b="1" dirty="0">
                <a:solidFill>
                  <a:srgbClr val="C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Advantages and Challenges of AI</a:t>
            </a:r>
            <a:endParaRPr lang="ru-RU" b="1" dirty="0">
              <a:solidFill>
                <a:srgbClr val="C0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EB88C8E-E2A5-4ADA-93E0-EC32BCEC8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9791" y="1941536"/>
            <a:ext cx="4354401" cy="400051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844911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0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b="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120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674" y="1356468"/>
            <a:ext cx="4466500" cy="4401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Predictions: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AI will enhance human creativity and productivity.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New AI-driven industries will emerge.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Advances in general AI may transform every aspect of life.</a:t>
            </a:r>
          </a:p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Call to Action: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Embrace AI responsibly.</a:t>
            </a:r>
          </a:p>
          <a:p>
            <a:pPr marL="457200" indent="-457200" algn="l">
              <a:spcBef>
                <a:spcPct val="50000"/>
              </a:spcBef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Focus on ethical development and regulation.</a:t>
            </a: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9120" y="1126250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034" y="641222"/>
            <a:ext cx="84861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b="1" dirty="0">
                <a:solidFill>
                  <a:srgbClr val="C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The Future of AI</a:t>
            </a:r>
            <a:endParaRPr lang="ru-RU" b="1" dirty="0">
              <a:solidFill>
                <a:srgbClr val="C0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C608987-6DBD-446B-B114-E8CC34D4D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5025" y="1855371"/>
            <a:ext cx="4336342" cy="3326229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198901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0" y="255352"/>
            <a:ext cx="734675" cy="870898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b="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120" y="255352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674" y="1356468"/>
            <a:ext cx="4466500" cy="50167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Smart Assistants: 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Devices like Alexa, Siri, and Google Assistant help with daily tasks.</a:t>
            </a:r>
          </a:p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E-commerce: 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AI powers product recommendations and personalized shopping experiences.</a:t>
            </a:r>
          </a:p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Social Media: 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Algorithms curate content and detect harmful posts.</a:t>
            </a:r>
          </a:p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Home Automation: 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AI-driven devices like smart thermostats and security systems.</a:t>
            </a:r>
          </a:p>
          <a:p>
            <a:pPr algn="l">
              <a:spcBef>
                <a:spcPct val="50000"/>
              </a:spcBef>
            </a:pPr>
            <a:r>
              <a:rPr lang="en-US" sz="2000" b="1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Language Translation: </a:t>
            </a: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Real-time translation apps make global communication easier.</a:t>
            </a: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Line 30">
            <a:extLst>
              <a:ext uri="{FF2B5EF4-FFF2-40B4-BE49-F238E27FC236}">
                <a16:creationId xmlns:a16="http://schemas.microsoft.com/office/drawing/2014/main" id="{6371D49C-8E71-4D92-8E2E-8090143435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9120" y="1126250"/>
            <a:ext cx="8486155" cy="9523"/>
          </a:xfrm>
          <a:prstGeom prst="line">
            <a:avLst/>
          </a:prstGeom>
          <a:noFill/>
          <a:ln w="19050" cap="sq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Text Box 23">
            <a:extLst>
              <a:ext uri="{FF2B5EF4-FFF2-40B4-BE49-F238E27FC236}">
                <a16:creationId xmlns:a16="http://schemas.microsoft.com/office/drawing/2014/main" id="{32A7D351-F285-40D4-93F5-F6819236F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034" y="641222"/>
            <a:ext cx="84861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b="1" dirty="0">
                <a:solidFill>
                  <a:srgbClr val="C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AI in Everyday Life</a:t>
            </a:r>
            <a:endParaRPr lang="ru-RU" b="1" dirty="0">
              <a:solidFill>
                <a:srgbClr val="C0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D7A24F2-0034-4193-86B5-025A5348B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1797" y="1668273"/>
            <a:ext cx="4063478" cy="4063478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4098141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0" y="256879"/>
            <a:ext cx="6187439" cy="694824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r>
              <a:rPr lang="en-US" sz="2100" dirty="0">
                <a:solidFill>
                  <a:schemeClr val="bg1"/>
                </a:solidFill>
              </a:rPr>
              <a:t>List of used literature</a:t>
            </a:r>
            <a:endParaRPr lang="ru-RU" sz="2100" b="0" dirty="0">
              <a:solidFill>
                <a:schemeClr val="bg1"/>
              </a:solidFill>
            </a:endParaRPr>
          </a:p>
        </p:txBody>
      </p:sp>
      <p:sp>
        <p:nvSpPr>
          <p:cNvPr id="11" name="Text Box 23">
            <a:extLst>
              <a:ext uri="{FF2B5EF4-FFF2-40B4-BE49-F238E27FC236}">
                <a16:creationId xmlns:a16="http://schemas.microsoft.com/office/drawing/2014/main" id="{746F6254-99E3-4139-B3A0-8BBD0C393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6620" y="1180299"/>
            <a:ext cx="8736496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85750" indent="-28575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https://gb.ru/blog/razvitie-iskusstvennogo-intellekta/</a:t>
            </a: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pPr marL="285750" indent="-28575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https://habr.com/ru/hubs/artificial_intelligence/articles/</a:t>
            </a: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pPr marL="285750" indent="-28575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https://trends.rbc.ru/trends/industry/cmrm/619766d59a79471862e77e8a</a:t>
            </a: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pPr marL="285750" indent="-28575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https://netology.ru/blog/03-2023-ai-trends</a:t>
            </a: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  <a:p>
            <a:pPr marL="285750" indent="-28575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https://www.artificialintelligence-news.com/</a:t>
            </a:r>
            <a:endParaRPr lang="ru-RU" sz="2000" dirty="0">
              <a:latin typeface="Times New Roman" panose="02020603050405020304" pitchFamily="18" charset="0"/>
              <a:ea typeface="Tahoma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647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27" y="2988747"/>
            <a:ext cx="2827683" cy="88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>
            <a:spLocks noChangeArrowheads="1"/>
          </p:cNvSpPr>
          <p:nvPr/>
        </p:nvSpPr>
        <p:spPr bwMode="auto">
          <a:xfrm>
            <a:off x="4678878" y="0"/>
            <a:ext cx="5227121" cy="6858000"/>
          </a:xfrm>
          <a:prstGeom prst="rect">
            <a:avLst/>
          </a:prstGeom>
          <a:gradFill rotWithShape="1">
            <a:gsLst>
              <a:gs pos="0">
                <a:srgbClr val="770000"/>
              </a:gs>
              <a:gs pos="50000">
                <a:srgbClr val="AD0000"/>
              </a:gs>
              <a:gs pos="100000">
                <a:srgbClr val="CE0000"/>
              </a:gs>
            </a:gsLst>
            <a:lin ang="0" scaled="1"/>
          </a:gradFill>
          <a:ln w="9525" algn="ctr">
            <a:noFill/>
            <a:round/>
            <a:headEnd/>
            <a:tailEnd/>
          </a:ln>
        </p:spPr>
        <p:txBody>
          <a:bodyPr/>
          <a:lstStyle/>
          <a:p>
            <a:pPr defTabSz="1042988"/>
            <a:endParaRPr lang="ru-RU" sz="2100" b="0"/>
          </a:p>
        </p:txBody>
      </p:sp>
      <p:sp>
        <p:nvSpPr>
          <p:cNvPr id="35844" name="Text Box 2052"/>
          <p:cNvSpPr txBox="1">
            <a:spLocks noChangeArrowheads="1"/>
          </p:cNvSpPr>
          <p:nvPr/>
        </p:nvSpPr>
        <p:spPr bwMode="auto">
          <a:xfrm>
            <a:off x="4678878" y="3165800"/>
            <a:ext cx="522712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800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Спасибо за внимание!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Оформление по умолчанию">
  <a:themeElements>
    <a:clrScheme name="Оформление по умолчанию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Оформление по умолчанию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Оформление по умолчанию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6720</TotalTime>
  <Words>762</Words>
  <Application>Microsoft Office PowerPoint</Application>
  <PresentationFormat>Лист A4 (210x297 мм)</PresentationFormat>
  <Paragraphs>89</Paragraphs>
  <Slides>8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Tahoma</vt:lpstr>
      <vt:lpstr>Times New Roman</vt:lpstr>
      <vt:lpstr>Оформление по умолчанию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Торичко Роман Анатольевич</dc:creator>
  <cp:lastModifiedBy>Дмитрий Соколов</cp:lastModifiedBy>
  <cp:revision>237</cp:revision>
  <dcterms:created xsi:type="dcterms:W3CDTF">2003-02-28T13:27:04Z</dcterms:created>
  <dcterms:modified xsi:type="dcterms:W3CDTF">2024-12-15T10:39:58Z</dcterms:modified>
</cp:coreProperties>
</file>

<file path=docProps/thumbnail.jpeg>
</file>